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65" r:id="rId11"/>
    <p:sldId id="282" r:id="rId12"/>
    <p:sldId id="283" r:id="rId13"/>
    <p:sldId id="284" r:id="rId14"/>
    <p:sldId id="285" r:id="rId15"/>
    <p:sldId id="287" r:id="rId16"/>
    <p:sldId id="288" r:id="rId17"/>
    <p:sldId id="289" r:id="rId18"/>
    <p:sldId id="286" r:id="rId19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Oswald" pitchFamily="2" charset="7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jMe6Ypd9aGnY/PDBlY133kVnXN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cd9e6bf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2cd9e6bf7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82cd9e6bf7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Mechanisms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82cd9e6bf7_0_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75" y="2531750"/>
            <a:ext cx="2404829" cy="18061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189" name="Google Shape;189;g82cd9e6bf7_0_122"/>
          <p:cNvSpPr/>
          <p:nvPr/>
        </p:nvSpPr>
        <p:spPr>
          <a:xfrm>
            <a:off x="3520500" y="2596425"/>
            <a:ext cx="2119800" cy="1828800"/>
          </a:xfrm>
          <a:prstGeom prst="heart">
            <a:avLst/>
          </a:prstGeom>
          <a:solidFill>
            <a:srgbClr val="FF29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82cd9e6bf7_0_122"/>
          <p:cNvSpPr txBox="1"/>
          <p:nvPr/>
        </p:nvSpPr>
        <p:spPr>
          <a:xfrm>
            <a:off x="6288400" y="2619225"/>
            <a:ext cx="2286000" cy="180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1" u="none" strike="noStrike" cap="none" dirty="0">
                <a:solidFill>
                  <a:srgbClr val="F46524"/>
                </a:solidFill>
                <a:latin typeface="Oswald"/>
                <a:ea typeface="Oswald"/>
                <a:cs typeface="Oswald"/>
                <a:sym typeface="Oswald"/>
              </a:rPr>
              <a:t>Lifting Things</a:t>
            </a:r>
            <a:endParaRPr sz="4800" b="1" i="1" u="none" strike="noStrike" cap="none" dirty="0">
              <a:solidFill>
                <a:srgbClr val="F4652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2285A-A2AE-634F-BD14-EAC89A90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664" y="478449"/>
            <a:ext cx="6321236" cy="2243730"/>
          </a:xfrm>
        </p:spPr>
        <p:txBody>
          <a:bodyPr/>
          <a:lstStyle/>
          <a:p>
            <a:r>
              <a:rPr lang="en-US" dirty="0">
                <a:sym typeface="Audiowide"/>
              </a:rPr>
              <a:t>The Unspoken Truth</a:t>
            </a:r>
            <a:br>
              <a:rPr lang="en-US" dirty="0">
                <a:sym typeface="Audiowide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DF40-830C-8D45-A069-D13B515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Single Bar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BB3F2-A8DD-E74C-87BA-A44B5D482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79" y="1933903"/>
            <a:ext cx="3440561" cy="4344976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Simple</a:t>
            </a:r>
          </a:p>
          <a:p>
            <a:pPr lvl="0"/>
            <a:r>
              <a:rPr lang="en-US" dirty="0">
                <a:sym typeface="Roboto"/>
              </a:rPr>
              <a:t>Changes Orientation</a:t>
            </a:r>
          </a:p>
          <a:p>
            <a:pPr lvl="0"/>
            <a:r>
              <a:rPr lang="en-US" dirty="0">
                <a:sym typeface="Roboto"/>
              </a:rPr>
              <a:t>Limited Reach</a:t>
            </a:r>
          </a:p>
          <a:p>
            <a:endParaRPr lang="en-US" dirty="0"/>
          </a:p>
        </p:txBody>
      </p:sp>
      <p:pic>
        <p:nvPicPr>
          <p:cNvPr id="6" name="Google Shape;198;g82cd9e6bf7_0_143" descr="Ri3D Reveal - FTC Rover Ruckus - 7182 Mechanical Paradox Cubed">
            <a:extLst>
              <a:ext uri="{FF2B5EF4-FFF2-40B4-BE49-F238E27FC236}">
                <a16:creationId xmlns:a16="http://schemas.microsoft.com/office/drawing/2014/main" id="{0A578713-7BC6-694F-B4D0-B2FC3BBF55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334" r="10710"/>
          <a:stretch/>
        </p:blipFill>
        <p:spPr>
          <a:xfrm>
            <a:off x="5863509" y="2204100"/>
            <a:ext cx="2582172" cy="2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9;g82cd9e6bf7_0_143">
            <a:extLst>
              <a:ext uri="{FF2B5EF4-FFF2-40B4-BE49-F238E27FC236}">
                <a16:creationId xmlns:a16="http://schemas.microsoft.com/office/drawing/2014/main" id="{65D0C93B-51F9-C045-927A-FFBC6D8C47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0855" y="3429000"/>
            <a:ext cx="2668425" cy="286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7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8FAE-17C0-434A-A94E-221FF712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Chain Bar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F7098-532E-204E-8F67-26EF75B2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136687"/>
            <a:ext cx="8663940" cy="4142192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Simple</a:t>
            </a:r>
          </a:p>
          <a:p>
            <a:pPr lvl="0"/>
            <a:r>
              <a:rPr lang="en-US" dirty="0">
                <a:sym typeface="Roboto"/>
              </a:rPr>
              <a:t>Maintains Orientation</a:t>
            </a:r>
          </a:p>
          <a:p>
            <a:pPr lvl="0"/>
            <a:r>
              <a:rPr lang="en-US" dirty="0">
                <a:sym typeface="Roboto"/>
              </a:rPr>
              <a:t>Limited reach</a:t>
            </a:r>
          </a:p>
          <a:p>
            <a:endParaRPr lang="en-US" dirty="0"/>
          </a:p>
        </p:txBody>
      </p:sp>
      <p:grpSp>
        <p:nvGrpSpPr>
          <p:cNvPr id="4" name="Google Shape;207;g82cd9e6bf7_0_131">
            <a:extLst>
              <a:ext uri="{FF2B5EF4-FFF2-40B4-BE49-F238E27FC236}">
                <a16:creationId xmlns:a16="http://schemas.microsoft.com/office/drawing/2014/main" id="{857B6ED9-F29A-EC4D-AE5D-916E92101373}"/>
              </a:ext>
            </a:extLst>
          </p:cNvPr>
          <p:cNvGrpSpPr/>
          <p:nvPr/>
        </p:nvGrpSpPr>
        <p:grpSpPr>
          <a:xfrm>
            <a:off x="3034985" y="4113904"/>
            <a:ext cx="435225" cy="1261050"/>
            <a:chOff x="4048775" y="1598650"/>
            <a:chExt cx="434400" cy="1346700"/>
          </a:xfrm>
        </p:grpSpPr>
        <p:sp>
          <p:nvSpPr>
            <p:cNvPr id="5" name="Google Shape;208;g82cd9e6bf7_0_131">
              <a:extLst>
                <a:ext uri="{FF2B5EF4-FFF2-40B4-BE49-F238E27FC236}">
                  <a16:creationId xmlns:a16="http://schemas.microsoft.com/office/drawing/2014/main" id="{E274E1AE-32D1-1F4D-888E-B3CBD6FEDD2D}"/>
                </a:ext>
              </a:extLst>
            </p:cNvPr>
            <p:cNvSpPr/>
            <p:nvPr/>
          </p:nvSpPr>
          <p:spPr>
            <a:xfrm>
              <a:off x="4048775" y="15986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09;g82cd9e6bf7_0_131">
              <a:extLst>
                <a:ext uri="{FF2B5EF4-FFF2-40B4-BE49-F238E27FC236}">
                  <a16:creationId xmlns:a16="http://schemas.microsoft.com/office/drawing/2014/main" id="{5C7582F3-4AAF-B84D-8916-887F7928F707}"/>
                </a:ext>
              </a:extLst>
            </p:cNvPr>
            <p:cNvSpPr/>
            <p:nvPr/>
          </p:nvSpPr>
          <p:spPr>
            <a:xfrm>
              <a:off x="4048775" y="15986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Google Shape;210;g82cd9e6bf7_0_131">
            <a:extLst>
              <a:ext uri="{FF2B5EF4-FFF2-40B4-BE49-F238E27FC236}">
                <a16:creationId xmlns:a16="http://schemas.microsoft.com/office/drawing/2014/main" id="{C9102D1F-6F41-744D-9CBB-B105F812A69D}"/>
              </a:ext>
            </a:extLst>
          </p:cNvPr>
          <p:cNvGrpSpPr/>
          <p:nvPr/>
        </p:nvGrpSpPr>
        <p:grpSpPr>
          <a:xfrm>
            <a:off x="4145250" y="2852849"/>
            <a:ext cx="435225" cy="1261050"/>
            <a:chOff x="5556575" y="552050"/>
            <a:chExt cx="434400" cy="1346700"/>
          </a:xfrm>
        </p:grpSpPr>
        <p:sp>
          <p:nvSpPr>
            <p:cNvPr id="8" name="Google Shape;211;g82cd9e6bf7_0_131">
              <a:extLst>
                <a:ext uri="{FF2B5EF4-FFF2-40B4-BE49-F238E27FC236}">
                  <a16:creationId xmlns:a16="http://schemas.microsoft.com/office/drawing/2014/main" id="{5A356611-581B-1A4D-A056-383B2A0BF025}"/>
                </a:ext>
              </a:extLst>
            </p:cNvPr>
            <p:cNvSpPr/>
            <p:nvPr/>
          </p:nvSpPr>
          <p:spPr>
            <a:xfrm>
              <a:off x="5556575" y="5520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;g82cd9e6bf7_0_131">
              <a:extLst>
                <a:ext uri="{FF2B5EF4-FFF2-40B4-BE49-F238E27FC236}">
                  <a16:creationId xmlns:a16="http://schemas.microsoft.com/office/drawing/2014/main" id="{625E0042-4C6F-DA4F-AF0A-A07F2FC15C09}"/>
                </a:ext>
              </a:extLst>
            </p:cNvPr>
            <p:cNvSpPr/>
            <p:nvPr/>
          </p:nvSpPr>
          <p:spPr>
            <a:xfrm>
              <a:off x="5556575" y="15045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" name="Google Shape;213;g82cd9e6bf7_0_131">
            <a:extLst>
              <a:ext uri="{FF2B5EF4-FFF2-40B4-BE49-F238E27FC236}">
                <a16:creationId xmlns:a16="http://schemas.microsoft.com/office/drawing/2014/main" id="{8C8A9673-9AD3-564E-9A22-F185FFBADD42}"/>
              </a:ext>
            </a:extLst>
          </p:cNvPr>
          <p:cNvCxnSpPr>
            <a:stCxn id="6" idx="0"/>
            <a:endCxn id="9" idx="0"/>
          </p:cNvCxnSpPr>
          <p:nvPr/>
        </p:nvCxnSpPr>
        <p:spPr>
          <a:xfrm rot="10800000" flipH="1">
            <a:off x="3252598" y="3744904"/>
            <a:ext cx="1110300" cy="3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214;g82cd9e6bf7_0_131">
            <a:extLst>
              <a:ext uri="{FF2B5EF4-FFF2-40B4-BE49-F238E27FC236}">
                <a16:creationId xmlns:a16="http://schemas.microsoft.com/office/drawing/2014/main" id="{E61BE8B8-B289-704D-BF9E-6B3B3AB961D4}"/>
              </a:ext>
            </a:extLst>
          </p:cNvPr>
          <p:cNvCxnSpPr>
            <a:stCxn id="6" idx="4"/>
            <a:endCxn id="9" idx="4"/>
          </p:cNvCxnSpPr>
          <p:nvPr/>
        </p:nvCxnSpPr>
        <p:spPr>
          <a:xfrm rot="10800000" flipH="1">
            <a:off x="3252598" y="4114033"/>
            <a:ext cx="1110300" cy="3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215;g82cd9e6bf7_0_131">
            <a:extLst>
              <a:ext uri="{FF2B5EF4-FFF2-40B4-BE49-F238E27FC236}">
                <a16:creationId xmlns:a16="http://schemas.microsoft.com/office/drawing/2014/main" id="{1BD54FA8-A6F0-B34F-94AF-83D49F800AF3}"/>
              </a:ext>
            </a:extLst>
          </p:cNvPr>
          <p:cNvGrpSpPr/>
          <p:nvPr/>
        </p:nvGrpSpPr>
        <p:grpSpPr>
          <a:xfrm>
            <a:off x="4932976" y="4113904"/>
            <a:ext cx="435225" cy="1261050"/>
            <a:chOff x="4048775" y="1598650"/>
            <a:chExt cx="434400" cy="1346700"/>
          </a:xfrm>
        </p:grpSpPr>
        <p:sp>
          <p:nvSpPr>
            <p:cNvPr id="13" name="Google Shape;216;g82cd9e6bf7_0_131">
              <a:extLst>
                <a:ext uri="{FF2B5EF4-FFF2-40B4-BE49-F238E27FC236}">
                  <a16:creationId xmlns:a16="http://schemas.microsoft.com/office/drawing/2014/main" id="{C87FE55A-35B7-8C4B-9EF6-EE13BFFD0A13}"/>
                </a:ext>
              </a:extLst>
            </p:cNvPr>
            <p:cNvSpPr/>
            <p:nvPr/>
          </p:nvSpPr>
          <p:spPr>
            <a:xfrm>
              <a:off x="4048775" y="15986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7;g82cd9e6bf7_0_131">
              <a:extLst>
                <a:ext uri="{FF2B5EF4-FFF2-40B4-BE49-F238E27FC236}">
                  <a16:creationId xmlns:a16="http://schemas.microsoft.com/office/drawing/2014/main" id="{A52CC13C-1300-7B48-BA22-6BCEB33A1DB3}"/>
                </a:ext>
              </a:extLst>
            </p:cNvPr>
            <p:cNvSpPr/>
            <p:nvPr/>
          </p:nvSpPr>
          <p:spPr>
            <a:xfrm>
              <a:off x="4048775" y="15986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18;g82cd9e6bf7_0_131">
            <a:extLst>
              <a:ext uri="{FF2B5EF4-FFF2-40B4-BE49-F238E27FC236}">
                <a16:creationId xmlns:a16="http://schemas.microsoft.com/office/drawing/2014/main" id="{A0A12C49-2E27-1242-A8F4-72FE923ED49C}"/>
              </a:ext>
            </a:extLst>
          </p:cNvPr>
          <p:cNvGrpSpPr/>
          <p:nvPr/>
        </p:nvGrpSpPr>
        <p:grpSpPr>
          <a:xfrm>
            <a:off x="5821800" y="3939818"/>
            <a:ext cx="435225" cy="1261050"/>
            <a:chOff x="5556575" y="552050"/>
            <a:chExt cx="434400" cy="1346700"/>
          </a:xfrm>
        </p:grpSpPr>
        <p:sp>
          <p:nvSpPr>
            <p:cNvPr id="16" name="Google Shape;219;g82cd9e6bf7_0_131">
              <a:extLst>
                <a:ext uri="{FF2B5EF4-FFF2-40B4-BE49-F238E27FC236}">
                  <a16:creationId xmlns:a16="http://schemas.microsoft.com/office/drawing/2014/main" id="{1A71C455-BC65-4D45-A7C4-C33CC002D87E}"/>
                </a:ext>
              </a:extLst>
            </p:cNvPr>
            <p:cNvSpPr/>
            <p:nvPr/>
          </p:nvSpPr>
          <p:spPr>
            <a:xfrm>
              <a:off x="5556575" y="5520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20;g82cd9e6bf7_0_131">
              <a:extLst>
                <a:ext uri="{FF2B5EF4-FFF2-40B4-BE49-F238E27FC236}">
                  <a16:creationId xmlns:a16="http://schemas.microsoft.com/office/drawing/2014/main" id="{17A67EE6-88C5-1940-828F-3CC328CB4DBB}"/>
                </a:ext>
              </a:extLst>
            </p:cNvPr>
            <p:cNvSpPr/>
            <p:nvPr/>
          </p:nvSpPr>
          <p:spPr>
            <a:xfrm>
              <a:off x="5556575" y="15045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" name="Google Shape;221;g82cd9e6bf7_0_131">
            <a:extLst>
              <a:ext uri="{FF2B5EF4-FFF2-40B4-BE49-F238E27FC236}">
                <a16:creationId xmlns:a16="http://schemas.microsoft.com/office/drawing/2014/main" id="{E8DB93DC-F637-704F-80BC-8136F70EA32E}"/>
              </a:ext>
            </a:extLst>
          </p:cNvPr>
          <p:cNvCxnSpPr>
            <a:stCxn id="14" idx="7"/>
            <a:endCxn id="17" idx="7"/>
          </p:cNvCxnSpPr>
          <p:nvPr/>
        </p:nvCxnSpPr>
        <p:spPr>
          <a:xfrm>
            <a:off x="5304464" y="4167962"/>
            <a:ext cx="888900" cy="71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222;g82cd9e6bf7_0_131">
            <a:extLst>
              <a:ext uri="{FF2B5EF4-FFF2-40B4-BE49-F238E27FC236}">
                <a16:creationId xmlns:a16="http://schemas.microsoft.com/office/drawing/2014/main" id="{EDB0FEDC-7A30-B746-8402-D54EBAD4BAE0}"/>
              </a:ext>
            </a:extLst>
          </p:cNvPr>
          <p:cNvCxnSpPr>
            <a:stCxn id="14" idx="3"/>
            <a:endCxn id="17" idx="3"/>
          </p:cNvCxnSpPr>
          <p:nvPr/>
        </p:nvCxnSpPr>
        <p:spPr>
          <a:xfrm>
            <a:off x="4996714" y="4428975"/>
            <a:ext cx="888900" cy="71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23;g82cd9e6bf7_0_131">
            <a:extLst>
              <a:ext uri="{FF2B5EF4-FFF2-40B4-BE49-F238E27FC236}">
                <a16:creationId xmlns:a16="http://schemas.microsoft.com/office/drawing/2014/main" id="{147DC5B9-54D5-9140-AB0B-FBA221945FB8}"/>
              </a:ext>
            </a:extLst>
          </p:cNvPr>
          <p:cNvSpPr/>
          <p:nvPr/>
        </p:nvSpPr>
        <p:spPr>
          <a:xfrm rot="-1178243">
            <a:off x="3163876" y="4036534"/>
            <a:ext cx="1265822" cy="167859"/>
          </a:xfrm>
          <a:prstGeom prst="rect">
            <a:avLst/>
          </a:prstGeom>
          <a:solidFill>
            <a:srgbClr val="75757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24;g82cd9e6bf7_0_131">
            <a:extLst>
              <a:ext uri="{FF2B5EF4-FFF2-40B4-BE49-F238E27FC236}">
                <a16:creationId xmlns:a16="http://schemas.microsoft.com/office/drawing/2014/main" id="{0F632B93-BBA3-4545-ADB6-ED9D3C030E92}"/>
              </a:ext>
            </a:extLst>
          </p:cNvPr>
          <p:cNvSpPr/>
          <p:nvPr/>
        </p:nvSpPr>
        <p:spPr>
          <a:xfrm rot="2370235">
            <a:off x="4965547" y="4566233"/>
            <a:ext cx="1240310" cy="171777"/>
          </a:xfrm>
          <a:prstGeom prst="rect">
            <a:avLst/>
          </a:prstGeom>
          <a:solidFill>
            <a:srgbClr val="75757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5;g82cd9e6bf7_0_131" descr="Related image">
            <a:extLst>
              <a:ext uri="{FF2B5EF4-FFF2-40B4-BE49-F238E27FC236}">
                <a16:creationId xmlns:a16="http://schemas.microsoft.com/office/drawing/2014/main" id="{7225D700-9756-054B-978D-D0E99BCB3B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993"/>
          <a:stretch/>
        </p:blipFill>
        <p:spPr>
          <a:xfrm>
            <a:off x="6406991" y="3216583"/>
            <a:ext cx="2211775" cy="262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42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3065-61DC-5140-9B97-C7DF2FA0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4 Bar Linkages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005C6-091E-FC40-B871-B1CE7D95F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597572"/>
            <a:ext cx="3997610" cy="4681307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Semi-complex</a:t>
            </a:r>
          </a:p>
          <a:p>
            <a:pPr lvl="0"/>
            <a:r>
              <a:rPr lang="en-US" dirty="0">
                <a:sym typeface="Roboto"/>
              </a:rPr>
              <a:t>Maintains Orientation</a:t>
            </a:r>
          </a:p>
          <a:p>
            <a:pPr lvl="0"/>
            <a:r>
              <a:rPr lang="en-US" dirty="0">
                <a:sym typeface="Roboto"/>
              </a:rPr>
              <a:t>Limited Range</a:t>
            </a:r>
          </a:p>
          <a:p>
            <a:pPr lvl="0"/>
            <a:r>
              <a:rPr lang="en-US" dirty="0">
                <a:sym typeface="Roboto"/>
              </a:rPr>
              <a:t>Opportunities for complexity</a:t>
            </a:r>
          </a:p>
          <a:p>
            <a:pPr lvl="0"/>
            <a:r>
              <a:rPr lang="en-US" dirty="0">
                <a:sym typeface="Roboto"/>
              </a:rPr>
              <a:t>6 Bar</a:t>
            </a:r>
          </a:p>
          <a:p>
            <a:pPr lvl="0"/>
            <a:r>
              <a:rPr lang="en-US" dirty="0">
                <a:sym typeface="Roboto"/>
              </a:rPr>
              <a:t>Double Reverse 4 Bar</a:t>
            </a:r>
          </a:p>
          <a:p>
            <a:endParaRPr lang="en-US" dirty="0"/>
          </a:p>
        </p:txBody>
      </p:sp>
      <p:pic>
        <p:nvPicPr>
          <p:cNvPr id="6" name="Google Shape;233;g82cd9e6bf7_0_137">
            <a:extLst>
              <a:ext uri="{FF2B5EF4-FFF2-40B4-BE49-F238E27FC236}">
                <a16:creationId xmlns:a16="http://schemas.microsoft.com/office/drawing/2014/main" id="{239FA8D2-3A08-A74F-9459-3431ECE1A0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75429" y="1778245"/>
            <a:ext cx="1800111" cy="303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4;g82cd9e6bf7_0_137">
            <a:extLst>
              <a:ext uri="{FF2B5EF4-FFF2-40B4-BE49-F238E27FC236}">
                <a16:creationId xmlns:a16="http://schemas.microsoft.com/office/drawing/2014/main" id="{0FA82F3C-9EE1-1546-B0FC-9C22CFF7AA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978" y="1778245"/>
            <a:ext cx="1736197" cy="3036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80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41;g82cd9e6bf7_0_258">
            <a:extLst>
              <a:ext uri="{FF2B5EF4-FFF2-40B4-BE49-F238E27FC236}">
                <a16:creationId xmlns:a16="http://schemas.microsoft.com/office/drawing/2014/main" id="{0694B2F1-C80E-C846-859B-86612F186F91}"/>
              </a:ext>
            </a:extLst>
          </p:cNvPr>
          <p:cNvGrpSpPr/>
          <p:nvPr/>
        </p:nvGrpSpPr>
        <p:grpSpPr>
          <a:xfrm>
            <a:off x="3202035" y="1435394"/>
            <a:ext cx="3593773" cy="2518962"/>
            <a:chOff x="3310275" y="599500"/>
            <a:chExt cx="3590900" cy="2189450"/>
          </a:xfrm>
        </p:grpSpPr>
        <p:pic>
          <p:nvPicPr>
            <p:cNvPr id="7" name="Google Shape;242;g82cd9e6bf7_0_258" descr="image">
              <a:extLst>
                <a:ext uri="{FF2B5EF4-FFF2-40B4-BE49-F238E27FC236}">
                  <a16:creationId xmlns:a16="http://schemas.microsoft.com/office/drawing/2014/main" id="{452A03C5-2928-774C-9D87-C3CDF9907E1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9043" b="9556"/>
            <a:stretch/>
          </p:blipFill>
          <p:spPr>
            <a:xfrm>
              <a:off x="3310275" y="599500"/>
              <a:ext cx="3590900" cy="218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43;g82cd9e6bf7_0_258">
              <a:extLst>
                <a:ext uri="{FF2B5EF4-FFF2-40B4-BE49-F238E27FC236}">
                  <a16:creationId xmlns:a16="http://schemas.microsoft.com/office/drawing/2014/main" id="{22F43B32-7030-9841-90D3-F3DADD738F4D}"/>
                </a:ext>
              </a:extLst>
            </p:cNvPr>
            <p:cNvSpPr/>
            <p:nvPr/>
          </p:nvSpPr>
          <p:spPr>
            <a:xfrm>
              <a:off x="3701225" y="1894050"/>
              <a:ext cx="6081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4;g82cd9e6bf7_0_258">
              <a:extLst>
                <a:ext uri="{FF2B5EF4-FFF2-40B4-BE49-F238E27FC236}">
                  <a16:creationId xmlns:a16="http://schemas.microsoft.com/office/drawing/2014/main" id="{7586A774-C066-8B4A-A27D-161F10F9403D}"/>
                </a:ext>
              </a:extLst>
            </p:cNvPr>
            <p:cNvSpPr/>
            <p:nvPr/>
          </p:nvSpPr>
          <p:spPr>
            <a:xfrm>
              <a:off x="5278525" y="1811850"/>
              <a:ext cx="6081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8348D7-EDBC-A341-80DF-41BED45B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Linear Slides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CF359-78F8-4245-8D97-08D6D166A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565916" cy="5029199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Semi-complex</a:t>
            </a:r>
          </a:p>
          <a:p>
            <a:pPr lvl="0"/>
            <a:r>
              <a:rPr lang="en-US" dirty="0">
                <a:sym typeface="Roboto"/>
              </a:rPr>
              <a:t>Single Direction extension</a:t>
            </a:r>
          </a:p>
          <a:p>
            <a:pPr lvl="0"/>
            <a:r>
              <a:rPr lang="en-US" dirty="0">
                <a:sym typeface="Roboto"/>
              </a:rPr>
              <a:t>Multi-stage increases range</a:t>
            </a:r>
          </a:p>
          <a:p>
            <a:pPr lvl="0"/>
            <a:r>
              <a:rPr lang="en-US" dirty="0">
                <a:sym typeface="Roboto"/>
              </a:rPr>
              <a:t>Extremely common in FTC</a:t>
            </a:r>
          </a:p>
          <a:p>
            <a:pPr lvl="0"/>
            <a:r>
              <a:rPr lang="en-US" dirty="0">
                <a:sym typeface="Roboto"/>
              </a:rPr>
              <a:t>Strings (Cascade and Snake)</a:t>
            </a:r>
          </a:p>
          <a:p>
            <a:pPr lvl="0"/>
            <a:r>
              <a:rPr lang="en-US" dirty="0">
                <a:sym typeface="Roboto"/>
              </a:rPr>
              <a:t>Belts/Chain</a:t>
            </a:r>
          </a:p>
          <a:p>
            <a:pPr lvl="0"/>
            <a:r>
              <a:rPr lang="en-US" dirty="0">
                <a:sym typeface="Roboto"/>
              </a:rPr>
              <a:t>Lead Screws</a:t>
            </a:r>
          </a:p>
          <a:p>
            <a:endParaRPr lang="en-US" dirty="0"/>
          </a:p>
        </p:txBody>
      </p:sp>
      <p:pic>
        <p:nvPicPr>
          <p:cNvPr id="10" name="Google Shape;245;g82cd9e6bf7_0_258">
            <a:extLst>
              <a:ext uri="{FF2B5EF4-FFF2-40B4-BE49-F238E27FC236}">
                <a16:creationId xmlns:a16="http://schemas.microsoft.com/office/drawing/2014/main" id="{975DEC69-521D-0845-AC28-00A18A0C49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9586" y="1249680"/>
            <a:ext cx="1407584" cy="27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6;g82cd9e6bf7_0_258" descr="Related image">
            <a:extLst>
              <a:ext uri="{FF2B5EF4-FFF2-40B4-BE49-F238E27FC236}">
                <a16:creationId xmlns:a16="http://schemas.microsoft.com/office/drawing/2014/main" id="{7BA83DE2-3C67-EC40-9A78-9060B4754F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9586" y="4339626"/>
            <a:ext cx="1747738" cy="2009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67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317FB-6AB1-B446-B87E-ABF098157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2904" y="0"/>
            <a:ext cx="5705856" cy="3264408"/>
          </a:xfrm>
        </p:spPr>
        <p:txBody>
          <a:bodyPr/>
          <a:lstStyle/>
          <a:p>
            <a:r>
              <a:rPr lang="en-US" dirty="0">
                <a:sym typeface="Audiowide"/>
              </a:rPr>
              <a:t>Scoring Elements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C40602-1B9A-1F42-B78B-5A3D4067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8144" y="3337560"/>
            <a:ext cx="5705856" cy="996696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ym typeface="Roboto"/>
              </a:rPr>
              <a:t>How to get the points</a:t>
            </a:r>
          </a:p>
          <a:p>
            <a:pPr lvl="0"/>
            <a:r>
              <a:rPr lang="en-US" dirty="0">
                <a:sym typeface="Lato"/>
              </a:rPr>
              <a:t>Scoring Zone Type</a:t>
            </a:r>
          </a:p>
          <a:p>
            <a:pPr lvl="0"/>
            <a:r>
              <a:rPr lang="en-US" dirty="0">
                <a:sym typeface="Lato"/>
              </a:rPr>
              <a:t>Tips and Tricks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5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34F6-1435-5A4B-81CF-9E2D2CF5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Scoring Zone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25757-8138-4A43-A34D-84EE34CA7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986455"/>
            <a:ext cx="8663940" cy="4292424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Launching</a:t>
            </a:r>
          </a:p>
          <a:p>
            <a:pPr lvl="0"/>
            <a:r>
              <a:rPr lang="en-US" dirty="0">
                <a:sym typeface="Roboto"/>
              </a:rPr>
              <a:t>Dropping</a:t>
            </a:r>
          </a:p>
          <a:p>
            <a:pPr lvl="0"/>
            <a:r>
              <a:rPr lang="en-US" dirty="0">
                <a:sym typeface="Roboto"/>
              </a:rPr>
              <a:t>Pushing</a:t>
            </a:r>
          </a:p>
          <a:p>
            <a:pPr lvl="0"/>
            <a:r>
              <a:rPr lang="en-US" dirty="0">
                <a:sym typeface="Roboto"/>
              </a:rPr>
              <a:t>Balancing</a:t>
            </a:r>
          </a:p>
          <a:p>
            <a:pPr lvl="0"/>
            <a:r>
              <a:rPr lang="en-US" dirty="0">
                <a:sym typeface="Roboto"/>
              </a:rPr>
              <a:t>Lifting</a:t>
            </a:r>
          </a:p>
          <a:p>
            <a:endParaRPr lang="en-US" dirty="0"/>
          </a:p>
        </p:txBody>
      </p:sp>
      <p:pic>
        <p:nvPicPr>
          <p:cNvPr id="6" name="Google Shape;263;g82cd9e6bf7_0_275" descr="Image result for ftc velocity vortex field">
            <a:extLst>
              <a:ext uri="{FF2B5EF4-FFF2-40B4-BE49-F238E27FC236}">
                <a16:creationId xmlns:a16="http://schemas.microsoft.com/office/drawing/2014/main" id="{AC6B70D1-D43D-3948-B52A-5B0450EE4E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83182" y="1686008"/>
            <a:ext cx="2389301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4;g82cd9e6bf7_0_275" descr="Image result for ftc resq field">
            <a:extLst>
              <a:ext uri="{FF2B5EF4-FFF2-40B4-BE49-F238E27FC236}">
                <a16:creationId xmlns:a16="http://schemas.microsoft.com/office/drawing/2014/main" id="{084AC22F-68D8-764B-B6DD-08C4D5E691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3187" y="3708219"/>
            <a:ext cx="2389299" cy="202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5;g82cd9e6bf7_0_275" descr="Image result for ftc relic recovery field">
            <a:extLst>
              <a:ext uri="{FF2B5EF4-FFF2-40B4-BE49-F238E27FC236}">
                <a16:creationId xmlns:a16="http://schemas.microsoft.com/office/drawing/2014/main" id="{7C7C1BC3-7E94-284F-BE0D-0E252F299B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7060" y="1777142"/>
            <a:ext cx="2298072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6;g82cd9e6bf7_0_275" descr="Image result for ftc rover ruckus field">
            <a:extLst>
              <a:ext uri="{FF2B5EF4-FFF2-40B4-BE49-F238E27FC236}">
                <a16:creationId xmlns:a16="http://schemas.microsoft.com/office/drawing/2014/main" id="{284E275A-40FC-754F-BF31-59CE6346D6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524" r="22706"/>
          <a:stretch/>
        </p:blipFill>
        <p:spPr>
          <a:xfrm>
            <a:off x="6419569" y="3708233"/>
            <a:ext cx="2073054" cy="2022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57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384F-317D-4841-8EBA-22779CAE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Audiowide"/>
              </a:rPr>
              <a:t>Tips and Tricks for Scoring Elements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12733-7274-2540-A480-A73AA9AC9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091559"/>
            <a:ext cx="8663940" cy="4187320"/>
          </a:xfrm>
        </p:spPr>
        <p:txBody>
          <a:bodyPr/>
          <a:lstStyle/>
          <a:p>
            <a:pPr lvl="0"/>
            <a:r>
              <a:rPr lang="en-US" dirty="0">
                <a:sym typeface="Lato"/>
              </a:rPr>
              <a:t>Keep It Simple</a:t>
            </a:r>
          </a:p>
          <a:p>
            <a:pPr lvl="0"/>
            <a:r>
              <a:rPr lang="en-US" dirty="0">
                <a:sym typeface="Lato"/>
              </a:rPr>
              <a:t>Focus On Reliability</a:t>
            </a:r>
          </a:p>
          <a:p>
            <a:pPr lvl="0"/>
            <a:r>
              <a:rPr lang="en-US" dirty="0">
                <a:sym typeface="Lato"/>
              </a:rPr>
              <a:t>Is It Easy For The Drivers?</a:t>
            </a:r>
          </a:p>
          <a:p>
            <a:pPr lvl="0"/>
            <a:r>
              <a:rPr lang="en-US" dirty="0">
                <a:sym typeface="Lato"/>
              </a:rPr>
              <a:t>Research Past Games</a:t>
            </a:r>
          </a:p>
          <a:p>
            <a:pPr lvl="0"/>
            <a:r>
              <a:rPr lang="en-US" dirty="0">
                <a:sym typeface="Lato"/>
              </a:rPr>
              <a:t>Look At Other Teams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3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Bionic Tigers 10464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9592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ED44-C97B-534C-B205-1AE1AFCC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Game Process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C0AD85-344D-8446-9D59-0322C8C6F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113;g82cd9e6bf7_0_87">
            <a:extLst>
              <a:ext uri="{FF2B5EF4-FFF2-40B4-BE49-F238E27FC236}">
                <a16:creationId xmlns:a16="http://schemas.microsoft.com/office/drawing/2014/main" id="{E721804C-8C85-CB4A-BC27-AF16E7D08AC6}"/>
              </a:ext>
            </a:extLst>
          </p:cNvPr>
          <p:cNvSpPr/>
          <p:nvPr/>
        </p:nvSpPr>
        <p:spPr>
          <a:xfrm>
            <a:off x="119700" y="2482100"/>
            <a:ext cx="2968200" cy="13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First Transformation: 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Obtain Element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5" name="Google Shape;114;g82cd9e6bf7_0_87">
            <a:extLst>
              <a:ext uri="{FF2B5EF4-FFF2-40B4-BE49-F238E27FC236}">
                <a16:creationId xmlns:a16="http://schemas.microsoft.com/office/drawing/2014/main" id="{67377F38-B77C-3244-8830-96AED7366BE1}"/>
              </a:ext>
            </a:extLst>
          </p:cNvPr>
          <p:cNvSpPr/>
          <p:nvPr/>
        </p:nvSpPr>
        <p:spPr>
          <a:xfrm>
            <a:off x="3087900" y="2482100"/>
            <a:ext cx="2968200" cy="13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Second Transformation: Transfer Element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6" name="Google Shape;115;g82cd9e6bf7_0_87">
            <a:extLst>
              <a:ext uri="{FF2B5EF4-FFF2-40B4-BE49-F238E27FC236}">
                <a16:creationId xmlns:a16="http://schemas.microsoft.com/office/drawing/2014/main" id="{21A220F4-019D-1748-9884-B57F9F4F38E0}"/>
              </a:ext>
            </a:extLst>
          </p:cNvPr>
          <p:cNvSpPr/>
          <p:nvPr/>
        </p:nvSpPr>
        <p:spPr>
          <a:xfrm>
            <a:off x="6056100" y="2482100"/>
            <a:ext cx="2968200" cy="13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Third Transformation: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Score Element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</p:spTree>
    <p:extLst>
      <p:ext uri="{BB962C8B-B14F-4D97-AF65-F5344CB8AC3E}">
        <p14:creationId xmlns:p14="http://schemas.microsoft.com/office/powerpoint/2010/main" val="98857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3A39-4241-8945-8A54-FD4F939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Obtaining Elements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34B12-0401-EF4E-BB88-CBC6AE32E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ym typeface="Roboto"/>
              </a:rPr>
              <a:t>Historically common FTC element obtaining methods: </a:t>
            </a:r>
          </a:p>
          <a:p>
            <a:pPr lvl="1"/>
            <a:r>
              <a:rPr lang="en-US" sz="2400" dirty="0">
                <a:sym typeface="Lato"/>
              </a:rPr>
              <a:t>Element Types</a:t>
            </a:r>
          </a:p>
          <a:p>
            <a:pPr lvl="1"/>
            <a:r>
              <a:rPr lang="en-US" sz="2400" dirty="0">
                <a:sym typeface="Lato"/>
              </a:rPr>
              <a:t>Grabbers</a:t>
            </a:r>
          </a:p>
          <a:p>
            <a:pPr lvl="1"/>
            <a:r>
              <a:rPr lang="en-US" sz="2400" dirty="0">
                <a:sym typeface="Lato"/>
              </a:rPr>
              <a:t>Overhead Spinning</a:t>
            </a:r>
          </a:p>
          <a:p>
            <a:pPr lvl="1"/>
            <a:r>
              <a:rPr lang="en-US" sz="2400" dirty="0">
                <a:sym typeface="Lato"/>
              </a:rPr>
              <a:t>Dual Side Spinning</a:t>
            </a:r>
          </a:p>
          <a:p>
            <a:pPr lvl="1"/>
            <a:r>
              <a:rPr lang="en-US" sz="2400" dirty="0">
                <a:sym typeface="Lato"/>
              </a:rPr>
              <a:t>Passive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0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0AE1-3CD9-0840-9E4C-693C0E83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Element Types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CA762-525C-C443-87CA-276039441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028497"/>
            <a:ext cx="8663940" cy="4250382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Sphere</a:t>
            </a:r>
          </a:p>
          <a:p>
            <a:pPr lvl="0"/>
            <a:r>
              <a:rPr lang="en-US" dirty="0">
                <a:sym typeface="Roboto"/>
              </a:rPr>
              <a:t>Cube</a:t>
            </a:r>
          </a:p>
          <a:p>
            <a:pPr lvl="0"/>
            <a:r>
              <a:rPr lang="en-US" dirty="0">
                <a:sym typeface="Roboto"/>
              </a:rPr>
              <a:t>Unorthodox</a:t>
            </a:r>
          </a:p>
          <a:p>
            <a:endParaRPr lang="en-US" dirty="0"/>
          </a:p>
        </p:txBody>
      </p:sp>
      <p:pic>
        <p:nvPicPr>
          <p:cNvPr id="4" name="Google Shape;131;g82cd9e6bf7_0_94" descr="Image result for ftc ring it up rings">
            <a:extLst>
              <a:ext uri="{FF2B5EF4-FFF2-40B4-BE49-F238E27FC236}">
                <a16:creationId xmlns:a16="http://schemas.microsoft.com/office/drawing/2014/main" id="{4225ABC1-90E7-584A-99B4-A010819D28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1583" t="66037" r="31730" b="1740"/>
          <a:stretch/>
        </p:blipFill>
        <p:spPr>
          <a:xfrm>
            <a:off x="3407089" y="4453032"/>
            <a:ext cx="2037125" cy="134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2;g82cd9e6bf7_0_94" descr="Image result for ftc game elements">
            <a:extLst>
              <a:ext uri="{FF2B5EF4-FFF2-40B4-BE49-F238E27FC236}">
                <a16:creationId xmlns:a16="http://schemas.microsoft.com/office/drawing/2014/main" id="{76B87C66-BC30-E34B-AA63-F52B16E7DC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314" y="1767720"/>
            <a:ext cx="1342675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3;g82cd9e6bf7_0_94" descr="Image result for ftc game elements">
            <a:extLst>
              <a:ext uri="{FF2B5EF4-FFF2-40B4-BE49-F238E27FC236}">
                <a16:creationId xmlns:a16="http://schemas.microsoft.com/office/drawing/2014/main" id="{4C9E07B6-6EB7-2A40-9AAB-391E2DCD03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4314" y="3110370"/>
            <a:ext cx="1342675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4;g82cd9e6bf7_0_94" descr="Image result for ftc game elements">
            <a:extLst>
              <a:ext uri="{FF2B5EF4-FFF2-40B4-BE49-F238E27FC236}">
                <a16:creationId xmlns:a16="http://schemas.microsoft.com/office/drawing/2014/main" id="{ADFB7F65-DBC7-A048-A767-D689866ECA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4314" y="1907763"/>
            <a:ext cx="2904459" cy="3869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2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702E-2443-3742-B068-54B2630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Grabbers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13CF-49DA-4043-BAE6-3C1408FFB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049517"/>
            <a:ext cx="3839954" cy="4229362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Limited range of motion</a:t>
            </a:r>
          </a:p>
          <a:p>
            <a:pPr lvl="0"/>
            <a:r>
              <a:rPr lang="en-US" dirty="0">
                <a:sym typeface="Roboto"/>
              </a:rPr>
              <a:t>Versatile for element shape</a:t>
            </a:r>
          </a:p>
          <a:p>
            <a:pPr lvl="0"/>
            <a:r>
              <a:rPr lang="en-US" dirty="0">
                <a:sym typeface="Roboto"/>
              </a:rPr>
              <a:t>Time consuming collection process</a:t>
            </a:r>
          </a:p>
          <a:p>
            <a:pPr lvl="0"/>
            <a:r>
              <a:rPr lang="en-US" dirty="0">
                <a:sym typeface="Roboto"/>
              </a:rPr>
              <a:t>Limited number of elements controlled</a:t>
            </a:r>
          </a:p>
          <a:p>
            <a:pPr lvl="0"/>
            <a:r>
              <a:rPr lang="en-US" dirty="0">
                <a:sym typeface="Roboto"/>
              </a:rPr>
              <a:t>Requires precise lineup</a:t>
            </a:r>
          </a:p>
          <a:p>
            <a:endParaRPr lang="en-US" dirty="0"/>
          </a:p>
        </p:txBody>
      </p:sp>
      <p:pic>
        <p:nvPicPr>
          <p:cNvPr id="6" name="Google Shape;142;g82cd9e6bf7_0_16" descr="Image result for ftc glyph grabber">
            <a:extLst>
              <a:ext uri="{FF2B5EF4-FFF2-40B4-BE49-F238E27FC236}">
                <a16:creationId xmlns:a16="http://schemas.microsoft.com/office/drawing/2014/main" id="{4CC060AD-6A66-EE44-93BC-F453A70B36A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55410" y="1482225"/>
            <a:ext cx="2157491" cy="22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3;g82cd9e6bf7_0_16" descr="Image result for servocity claw">
            <a:extLst>
              <a:ext uri="{FF2B5EF4-FFF2-40B4-BE49-F238E27FC236}">
                <a16:creationId xmlns:a16="http://schemas.microsoft.com/office/drawing/2014/main" id="{B0992945-73B2-E84A-9848-CA68D3EC47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390"/>
          <a:stretch/>
        </p:blipFill>
        <p:spPr>
          <a:xfrm>
            <a:off x="4268900" y="3963425"/>
            <a:ext cx="3973925" cy="17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4;g82cd9e6bf7_0_16" descr="Image result for vex claw">
            <a:extLst>
              <a:ext uri="{FF2B5EF4-FFF2-40B4-BE49-F238E27FC236}">
                <a16:creationId xmlns:a16="http://schemas.microsoft.com/office/drawing/2014/main" id="{62417AAC-A641-2348-A2BF-7B60905FF7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865" t="-24968"/>
          <a:stretch/>
        </p:blipFill>
        <p:spPr>
          <a:xfrm>
            <a:off x="4268900" y="1113750"/>
            <a:ext cx="2070625" cy="25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5;g82cd9e6bf7_0_16">
            <a:extLst>
              <a:ext uri="{FF2B5EF4-FFF2-40B4-BE49-F238E27FC236}">
                <a16:creationId xmlns:a16="http://schemas.microsoft.com/office/drawing/2014/main" id="{542CDAA3-5002-C940-881A-0268E1733575}"/>
              </a:ext>
            </a:extLst>
          </p:cNvPr>
          <p:cNvSpPr/>
          <p:nvPr/>
        </p:nvSpPr>
        <p:spPr>
          <a:xfrm rot="2943101">
            <a:off x="4190700" y="1673492"/>
            <a:ext cx="816628" cy="11103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310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4536-D5F3-224F-90C7-3EB3CD16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Overhead Spinning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B5EB0-19C8-4A41-8E42-3DC24840E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270234"/>
            <a:ext cx="3493113" cy="4008645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Fast collection</a:t>
            </a:r>
          </a:p>
          <a:p>
            <a:pPr lvl="0"/>
            <a:r>
              <a:rPr lang="en-US" dirty="0">
                <a:sym typeface="Roboto"/>
              </a:rPr>
              <a:t>Minimal lineup required</a:t>
            </a:r>
          </a:p>
          <a:p>
            <a:pPr lvl="0"/>
            <a:r>
              <a:rPr lang="en-US" dirty="0">
                <a:sym typeface="Roboto"/>
              </a:rPr>
              <a:t>Reliable for cubes and spheres</a:t>
            </a:r>
          </a:p>
          <a:p>
            <a:pPr lvl="0"/>
            <a:r>
              <a:rPr lang="en-US" dirty="0">
                <a:sym typeface="Roboto"/>
              </a:rPr>
              <a:t>Space consuming</a:t>
            </a:r>
          </a:p>
        </p:txBody>
      </p:sp>
      <p:pic>
        <p:nvPicPr>
          <p:cNvPr id="6" name="Google Shape;153;g82cd9e6bf7_0_27" descr="Image result for ftc collector">
            <a:extLst>
              <a:ext uri="{FF2B5EF4-FFF2-40B4-BE49-F238E27FC236}">
                <a16:creationId xmlns:a16="http://schemas.microsoft.com/office/drawing/2014/main" id="{AD730FE4-CD81-CB42-AFE6-8A7A45F0A8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89909" y="1855956"/>
            <a:ext cx="2287223" cy="171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4;g82cd9e6bf7_0_27" descr="Image result for ftc collector">
            <a:extLst>
              <a:ext uri="{FF2B5EF4-FFF2-40B4-BE49-F238E27FC236}">
                <a16:creationId xmlns:a16="http://schemas.microsoft.com/office/drawing/2014/main" id="{86282474-7FF6-4A4E-BB5B-F22865CC37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307" r="14387"/>
          <a:stretch/>
        </p:blipFill>
        <p:spPr>
          <a:xfrm>
            <a:off x="6506322" y="2426494"/>
            <a:ext cx="2416698" cy="22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5;g82cd9e6bf7_0_27">
            <a:extLst>
              <a:ext uri="{FF2B5EF4-FFF2-40B4-BE49-F238E27FC236}">
                <a16:creationId xmlns:a16="http://schemas.microsoft.com/office/drawing/2014/main" id="{91A8E0ED-6B4C-B449-A54D-4640EFC93C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9909" y="3774074"/>
            <a:ext cx="2287225" cy="1879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56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8297-F704-1449-B3C8-F08F49C9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Dual Side Spinning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E8FC2-0A19-244C-B022-F10763F53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723697"/>
            <a:ext cx="3713830" cy="4555182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Useful for unorthodox shapes and cubes</a:t>
            </a:r>
          </a:p>
          <a:p>
            <a:pPr lvl="0"/>
            <a:r>
              <a:rPr lang="en-US" dirty="0">
                <a:sym typeface="Roboto"/>
              </a:rPr>
              <a:t>Fast</a:t>
            </a:r>
          </a:p>
          <a:p>
            <a:pPr lvl="0"/>
            <a:r>
              <a:rPr lang="en-US" dirty="0">
                <a:sym typeface="Roboto"/>
              </a:rPr>
              <a:t>Reliable</a:t>
            </a:r>
          </a:p>
          <a:p>
            <a:pPr lvl="0"/>
            <a:r>
              <a:rPr lang="en-US" dirty="0">
                <a:sym typeface="Roboto"/>
              </a:rPr>
              <a:t>Requires some lineup</a:t>
            </a:r>
          </a:p>
          <a:p>
            <a:pPr lvl="0"/>
            <a:r>
              <a:rPr lang="en-US" dirty="0">
                <a:sym typeface="Roboto"/>
              </a:rPr>
              <a:t>Not very versatile</a:t>
            </a:r>
          </a:p>
          <a:p>
            <a:endParaRPr lang="en-US" dirty="0"/>
          </a:p>
        </p:txBody>
      </p:sp>
      <p:pic>
        <p:nvPicPr>
          <p:cNvPr id="6" name="Google Shape;163;g82cd9e6bf7_0_36" descr="Related image">
            <a:extLst>
              <a:ext uri="{FF2B5EF4-FFF2-40B4-BE49-F238E27FC236}">
                <a16:creationId xmlns:a16="http://schemas.microsoft.com/office/drawing/2014/main" id="{A015A23D-EE6E-8C4A-9F28-FE11C8F876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4602" y="1592255"/>
            <a:ext cx="3379802" cy="228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4;g82cd9e6bf7_0_36" descr="Image result for us robotics relic recovery">
            <a:extLst>
              <a:ext uri="{FF2B5EF4-FFF2-40B4-BE49-F238E27FC236}">
                <a16:creationId xmlns:a16="http://schemas.microsoft.com/office/drawing/2014/main" id="{296844DB-DF1F-0946-8827-A39BD6975B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8127" y="3990192"/>
            <a:ext cx="3379805" cy="2288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8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C2E1-ED57-2D44-B94D-4EC204D4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Passive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18E2-BD85-AE43-B20A-F77ED81D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017986"/>
            <a:ext cx="3608727" cy="4260893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Scoops</a:t>
            </a:r>
          </a:p>
          <a:p>
            <a:pPr lvl="0"/>
            <a:r>
              <a:rPr lang="en-US" dirty="0">
                <a:sym typeface="Roboto"/>
              </a:rPr>
              <a:t>Forks</a:t>
            </a:r>
          </a:p>
          <a:p>
            <a:pPr lvl="0"/>
            <a:r>
              <a:rPr lang="en-US" dirty="0">
                <a:sym typeface="Roboto"/>
              </a:rPr>
              <a:t>Cups</a:t>
            </a:r>
          </a:p>
          <a:p>
            <a:pPr lvl="0"/>
            <a:r>
              <a:rPr lang="en-US" dirty="0">
                <a:sym typeface="Roboto"/>
              </a:rPr>
              <a:t>Simple</a:t>
            </a:r>
          </a:p>
          <a:p>
            <a:pPr lvl="0"/>
            <a:r>
              <a:rPr lang="en-US" dirty="0">
                <a:sym typeface="Roboto"/>
              </a:rPr>
              <a:t>Requires lineup</a:t>
            </a:r>
          </a:p>
          <a:p>
            <a:pPr lvl="0"/>
            <a:r>
              <a:rPr lang="en-US" dirty="0">
                <a:sym typeface="Roboto"/>
              </a:rPr>
              <a:t>Not very versatile</a:t>
            </a:r>
          </a:p>
          <a:p>
            <a:endParaRPr lang="en-US" dirty="0"/>
          </a:p>
        </p:txBody>
      </p:sp>
      <p:pic>
        <p:nvPicPr>
          <p:cNvPr id="6" name="Google Shape;172;g82cd9e6bf7_0_42">
            <a:extLst>
              <a:ext uri="{FF2B5EF4-FFF2-40B4-BE49-F238E27FC236}">
                <a16:creationId xmlns:a16="http://schemas.microsoft.com/office/drawing/2014/main" id="{AADE4777-F336-FF4F-A43B-41F67A2DC9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8831" y="783574"/>
            <a:ext cx="3624067" cy="281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3;g82cd9e6bf7_0_42">
            <a:extLst>
              <a:ext uri="{FF2B5EF4-FFF2-40B4-BE49-F238E27FC236}">
                <a16:creationId xmlns:a16="http://schemas.microsoft.com/office/drawing/2014/main" id="{D1334E8B-66D0-694A-B81D-7F55C4BE65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3842" y="3755779"/>
            <a:ext cx="4494059" cy="2287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22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679E-D4C7-8C46-99B7-C61F260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Transfering</a:t>
            </a:r>
            <a:r>
              <a:rPr lang="en-US" dirty="0">
                <a:sym typeface="Audiowide"/>
              </a:rPr>
              <a:t> Elements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B4DE0-8918-074D-8D7D-BA1170B3A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839310"/>
            <a:ext cx="3766382" cy="4439569"/>
          </a:xfrm>
        </p:spPr>
        <p:txBody>
          <a:bodyPr/>
          <a:lstStyle/>
          <a:p>
            <a:r>
              <a:rPr lang="en-US" dirty="0">
                <a:sym typeface="Roboto"/>
              </a:rPr>
              <a:t>Moving from obtaining position to scoring position</a:t>
            </a:r>
          </a:p>
          <a:p>
            <a:pPr lvl="0"/>
            <a:r>
              <a:rPr lang="en-US" dirty="0">
                <a:sym typeface="Roboto"/>
              </a:rPr>
              <a:t>Single Bar</a:t>
            </a:r>
          </a:p>
          <a:p>
            <a:pPr lvl="0"/>
            <a:r>
              <a:rPr lang="en-US" dirty="0">
                <a:sym typeface="Roboto"/>
              </a:rPr>
              <a:t>Chain Bar</a:t>
            </a:r>
          </a:p>
          <a:p>
            <a:pPr lvl="0"/>
            <a:r>
              <a:rPr lang="en-US" dirty="0">
                <a:sym typeface="Roboto"/>
              </a:rPr>
              <a:t>4 Bar Linkage</a:t>
            </a:r>
          </a:p>
          <a:p>
            <a:pPr lvl="0"/>
            <a:r>
              <a:rPr lang="en-US" dirty="0">
                <a:sym typeface="Roboto"/>
              </a:rPr>
              <a:t>Linear Slides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1871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314</Words>
  <Application>Microsoft Macintosh PowerPoint</Application>
  <PresentationFormat>On-screen Show (4:3)</PresentationFormat>
  <Paragraphs>104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Oswald</vt:lpstr>
      <vt:lpstr>Abril Fatface</vt:lpstr>
      <vt:lpstr>Calibri</vt:lpstr>
      <vt:lpstr>BrushVTI</vt:lpstr>
      <vt:lpstr>Mechanisms</vt:lpstr>
      <vt:lpstr>Game Process</vt:lpstr>
      <vt:lpstr>Obtaining Elements</vt:lpstr>
      <vt:lpstr>Element Types</vt:lpstr>
      <vt:lpstr>Grabbers</vt:lpstr>
      <vt:lpstr>Overhead Spinning</vt:lpstr>
      <vt:lpstr>Dual Side Spinning</vt:lpstr>
      <vt:lpstr>Passive</vt:lpstr>
      <vt:lpstr>Transfering Elements</vt:lpstr>
      <vt:lpstr>The Unspoken Truth </vt:lpstr>
      <vt:lpstr>Single Bar</vt:lpstr>
      <vt:lpstr>Chain Bar</vt:lpstr>
      <vt:lpstr>4 Bar Linkages</vt:lpstr>
      <vt:lpstr>Linear Slides</vt:lpstr>
      <vt:lpstr>Scoring Elements</vt:lpstr>
      <vt:lpstr>Scoring Zone Type</vt:lpstr>
      <vt:lpstr>Tips and Tricks for Scoring Elements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</dc:title>
  <dc:creator>Srinivasan Seshan</dc:creator>
  <cp:lastModifiedBy>Srinivasan Seshan</cp:lastModifiedBy>
  <cp:revision>3</cp:revision>
  <dcterms:created xsi:type="dcterms:W3CDTF">2020-03-03T17:05:41Z</dcterms:created>
  <dcterms:modified xsi:type="dcterms:W3CDTF">2020-04-05T16:10:01Z</dcterms:modified>
</cp:coreProperties>
</file>